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73" r:id="rId4"/>
    <p:sldId id="265" r:id="rId5"/>
    <p:sldId id="274" r:id="rId6"/>
    <p:sldId id="271" r:id="rId7"/>
    <p:sldId id="275" r:id="rId8"/>
    <p:sldId id="287" r:id="rId9"/>
    <p:sldId id="288" r:id="rId10"/>
    <p:sldId id="282" r:id="rId11"/>
    <p:sldId id="283" r:id="rId12"/>
    <p:sldId id="266" r:id="rId13"/>
    <p:sldId id="276" r:id="rId14"/>
    <p:sldId id="284" r:id="rId15"/>
    <p:sldId id="285" r:id="rId16"/>
    <p:sldId id="267" r:id="rId17"/>
    <p:sldId id="277" r:id="rId18"/>
    <p:sldId id="268" r:id="rId19"/>
    <p:sldId id="278" r:id="rId20"/>
    <p:sldId id="269" r:id="rId21"/>
    <p:sldId id="279" r:id="rId22"/>
    <p:sldId id="280" r:id="rId23"/>
    <p:sldId id="281" r:id="rId24"/>
    <p:sldId id="272" r:id="rId25"/>
    <p:sldId id="286" r:id="rId26"/>
    <p:sldId id="289" r:id="rId27"/>
    <p:sldId id="29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F028"/>
    <a:srgbClr val="006600"/>
    <a:srgbClr val="C1F248"/>
    <a:srgbClr val="56D840"/>
    <a:srgbClr val="CCFF66"/>
    <a:srgbClr val="3FB742"/>
    <a:srgbClr val="63C165"/>
    <a:srgbClr val="66C268"/>
    <a:srgbClr val="2FFF8D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4647" autoAdjust="0"/>
  </p:normalViewPr>
  <p:slideViewPr>
    <p:cSldViewPr snapToGrid="0">
      <p:cViewPr varScale="1">
        <p:scale>
          <a:sx n="109" d="100"/>
          <a:sy n="109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78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240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935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646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497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578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5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720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803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443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275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EFA3F-BC1A-43E9-A9ED-784C98BC09EF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A280C-581A-406B-8626-384639B71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350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1.m4a"/><Relationship Id="rId16" Type="http://schemas.openxmlformats.org/officeDocument/2006/relationships/image" Target="../media/image9.png"/><Relationship Id="rId1" Type="http://schemas.microsoft.com/office/2007/relationships/media" Target="../media/media1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2.m4a"/><Relationship Id="rId16" Type="http://schemas.openxmlformats.org/officeDocument/2006/relationships/image" Target="../media/image9.png"/><Relationship Id="rId1" Type="http://schemas.microsoft.com/office/2007/relationships/media" Target="../media/media2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3.m4a"/><Relationship Id="rId16" Type="http://schemas.openxmlformats.org/officeDocument/2006/relationships/image" Target="../media/image9.png"/><Relationship Id="rId1" Type="http://schemas.microsoft.com/office/2007/relationships/media" Target="../media/media3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4.m4a"/><Relationship Id="rId16" Type="http://schemas.openxmlformats.org/officeDocument/2006/relationships/image" Target="../media/image9.png"/><Relationship Id="rId1" Type="http://schemas.microsoft.com/office/2007/relationships/media" Target="../media/media4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5.m4a"/><Relationship Id="rId16" Type="http://schemas.openxmlformats.org/officeDocument/2006/relationships/image" Target="../media/image9.png"/><Relationship Id="rId1" Type="http://schemas.microsoft.com/office/2007/relationships/media" Target="../media/media5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6.m4a"/><Relationship Id="rId16" Type="http://schemas.openxmlformats.org/officeDocument/2006/relationships/image" Target="../media/image9.png"/><Relationship Id="rId1" Type="http://schemas.microsoft.com/office/2007/relationships/media" Target="../media/media6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7.m4a"/><Relationship Id="rId16" Type="http://schemas.openxmlformats.org/officeDocument/2006/relationships/image" Target="../media/image9.png"/><Relationship Id="rId1" Type="http://schemas.microsoft.com/office/2007/relationships/media" Target="../media/media7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1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17" Type="http://schemas.microsoft.com/office/2007/relationships/hdphoto" Target="../media/hdphoto5.wdp"/><Relationship Id="rId2" Type="http://schemas.openxmlformats.org/officeDocument/2006/relationships/audio" Target="../media/media8.m4a"/><Relationship Id="rId16" Type="http://schemas.openxmlformats.org/officeDocument/2006/relationships/image" Target="../media/image10.png"/><Relationship Id="rId20" Type="http://schemas.openxmlformats.org/officeDocument/2006/relationships/image" Target="../media/image9.png"/><Relationship Id="rId1" Type="http://schemas.microsoft.com/office/2007/relationships/media" Target="../media/media8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19" Type="http://schemas.microsoft.com/office/2007/relationships/hdphoto" Target="../media/hdphoto6.wdp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18" Type="http://schemas.openxmlformats.org/officeDocument/2006/relationships/image" Target="../media/image1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17" Type="http://schemas.microsoft.com/office/2007/relationships/hdphoto" Target="../media/hdphoto7.wdp"/><Relationship Id="rId2" Type="http://schemas.openxmlformats.org/officeDocument/2006/relationships/audio" Target="../media/media9.m4a"/><Relationship Id="rId16" Type="http://schemas.openxmlformats.org/officeDocument/2006/relationships/image" Target="../media/image12.png"/><Relationship Id="rId20" Type="http://schemas.openxmlformats.org/officeDocument/2006/relationships/image" Target="../media/image9.png"/><Relationship Id="rId1" Type="http://schemas.microsoft.com/office/2007/relationships/media" Target="../media/media9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19" Type="http://schemas.microsoft.com/office/2007/relationships/hdphoto" Target="../media/hdphoto8.wdp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10.m4a"/><Relationship Id="rId16" Type="http://schemas.openxmlformats.org/officeDocument/2006/relationships/image" Target="../media/image9.png"/><Relationship Id="rId1" Type="http://schemas.microsoft.com/office/2007/relationships/media" Target="../media/media10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11.m4a"/><Relationship Id="rId16" Type="http://schemas.openxmlformats.org/officeDocument/2006/relationships/image" Target="../media/image9.png"/><Relationship Id="rId1" Type="http://schemas.microsoft.com/office/2007/relationships/media" Target="../media/media11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12.m4a"/><Relationship Id="rId16" Type="http://schemas.openxmlformats.org/officeDocument/2006/relationships/image" Target="../media/image9.png"/><Relationship Id="rId1" Type="http://schemas.microsoft.com/office/2007/relationships/media" Target="../media/media12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audio" Target="../media/media13.m4a"/><Relationship Id="rId16" Type="http://schemas.openxmlformats.org/officeDocument/2006/relationships/image" Target="../media/image9.png"/><Relationship Id="rId1" Type="http://schemas.microsoft.com/office/2007/relationships/media" Target="../media/media13.m4a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82" y="-360105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2186364" y="3556115"/>
            <a:ext cx="879020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i="1" dirty="0" smtClean="0">
                <a:ln w="0"/>
                <a:solidFill>
                  <a:srgbClr val="B7F02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An introduction to Everyday Welsh</a:t>
            </a:r>
          </a:p>
          <a:p>
            <a:pPr marL="0" indent="0">
              <a:buNone/>
            </a:pPr>
            <a:r>
              <a:rPr lang="en-GB" sz="3600" b="1" i="1" dirty="0" smtClean="0">
                <a:ln w="0"/>
                <a:solidFill>
                  <a:srgbClr val="B7F02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       for parents / guardians   </a:t>
            </a:r>
            <a:endParaRPr lang="en-GB" sz="3600" b="1" i="1" dirty="0">
              <a:ln w="0"/>
              <a:solidFill>
                <a:srgbClr val="B7F02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422" y="2015064"/>
            <a:ext cx="2026361" cy="160768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23719" y="909574"/>
            <a:ext cx="129231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</a:t>
            </a:r>
            <a:r>
              <a:rPr lang="en-GB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Cymraeg</a:t>
            </a:r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Pob</a:t>
            </a:r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Dydd</a:t>
            </a:r>
            <a:endParaRPr lang="en-GB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</a:t>
            </a:r>
            <a:r>
              <a:rPr lang="en-GB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yn</a:t>
            </a:r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GB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Cartref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36153" y="4675087"/>
            <a:ext cx="393454" cy="31216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747708" y="4717521"/>
            <a:ext cx="8613787" cy="1200329"/>
          </a:xfrm>
          <a:prstGeom prst="rect">
            <a:avLst/>
          </a:prstGeom>
          <a:solidFill>
            <a:srgbClr val="B7F028"/>
          </a:solidFill>
          <a:ln w="2857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6600"/>
                </a:solidFill>
              </a:rPr>
              <a:t>This presentation is intended for non- Welsh speaking parents / guardians who wish to familiarise themselves with the </a:t>
            </a:r>
            <a:r>
              <a:rPr lang="en-GB" b="1" dirty="0" err="1" smtClean="0">
                <a:solidFill>
                  <a:srgbClr val="006600"/>
                </a:solidFill>
              </a:rPr>
              <a:t>Cymraeg</a:t>
            </a:r>
            <a:r>
              <a:rPr lang="en-GB" b="1" dirty="0" smtClean="0">
                <a:solidFill>
                  <a:srgbClr val="006600"/>
                </a:solidFill>
              </a:rPr>
              <a:t> </a:t>
            </a:r>
            <a:r>
              <a:rPr lang="en-GB" b="1" dirty="0" err="1">
                <a:solidFill>
                  <a:srgbClr val="006600"/>
                </a:solidFill>
              </a:rPr>
              <a:t>P</a:t>
            </a:r>
            <a:r>
              <a:rPr lang="en-GB" b="1" dirty="0" err="1" smtClean="0">
                <a:solidFill>
                  <a:srgbClr val="006600"/>
                </a:solidFill>
              </a:rPr>
              <a:t>ob</a:t>
            </a:r>
            <a:r>
              <a:rPr lang="en-GB" b="1" dirty="0" smtClean="0">
                <a:solidFill>
                  <a:srgbClr val="006600"/>
                </a:solidFill>
              </a:rPr>
              <a:t> </a:t>
            </a:r>
            <a:r>
              <a:rPr lang="en-GB" b="1" dirty="0" err="1" smtClean="0">
                <a:solidFill>
                  <a:srgbClr val="006600"/>
                </a:solidFill>
              </a:rPr>
              <a:t>Dydd</a:t>
            </a:r>
            <a:r>
              <a:rPr lang="en-GB" b="1" dirty="0" smtClean="0">
                <a:solidFill>
                  <a:srgbClr val="006600"/>
                </a:solidFill>
              </a:rPr>
              <a:t> / Everyday Welsh used in school. The presentation contains audio content to exemplify correct pronunciation for any parents wishing to use some basic Welsh with their children at home.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61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82" y="-360105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606142" y="1295754"/>
            <a:ext cx="12923145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Saying ‘hello’ </a:t>
            </a: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and ‘goodbye’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23822" y="4654791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1799063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215095" y="1080688"/>
            <a:ext cx="1772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Helo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a da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bo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47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82" y="-360105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412988" y="1554477"/>
            <a:ext cx="12923145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23416" y="4675087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215095" y="743593"/>
            <a:ext cx="1799063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279139" y="963753"/>
            <a:ext cx="1772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Helo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a da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bo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58355" y="1597578"/>
            <a:ext cx="682388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Helo</a:t>
            </a:r>
            <a:r>
              <a:rPr lang="en-GB" sz="24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Hello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Shwmae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?- How are things?</a:t>
            </a:r>
          </a:p>
          <a:p>
            <a:endParaRPr lang="en-GB" sz="24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Bore da - Good morning 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Prynhawn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</a:t>
            </a:r>
            <a:r>
              <a:rPr lang="en-GB" sz="2400" b="1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b="1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 afternoon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da – </a:t>
            </a:r>
            <a:r>
              <a:rPr lang="en-GB" sz="24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ood night</a:t>
            </a:r>
          </a:p>
          <a:p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Hwyl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Bye / cheerio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Hwyl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fawr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Goodbye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Goodbye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Gwela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 – See you (1 child)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Gwela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chi – See you ( 2 children+)</a:t>
            </a:r>
          </a:p>
          <a:p>
            <a:r>
              <a:rPr lang="en-GB" sz="2400" dirty="0" smtClean="0">
                <a:solidFill>
                  <a:srgbClr val="B7F028"/>
                </a:solidFill>
              </a:rPr>
              <a:t> 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12615" y="1475970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113770" y="157096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88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82" y="-360105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076192" y="1721769"/>
            <a:ext cx="12923145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Other greetings </a:t>
            </a:r>
          </a:p>
          <a:p>
            <a:endParaRPr lang="en-GB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705198" y="4743519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1799063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52423" y="1098132"/>
            <a:ext cx="1772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Sut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wyt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ti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40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82" y="-360105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047866" y="1808819"/>
            <a:ext cx="12923145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</a:p>
          <a:p>
            <a:endParaRPr lang="en-GB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40718" y="4663999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224860" y="718841"/>
            <a:ext cx="1799063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75824" y="933483"/>
            <a:ext cx="1772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Sut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wyt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ti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73067" y="1290753"/>
            <a:ext cx="921771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i="1" dirty="0" smtClean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Sut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wyt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?- How are you? (one child)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Sut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ydych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chi? – How are you? (two children +)</a:t>
            </a:r>
          </a:p>
          <a:p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u="sng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 child might say: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r>
              <a:rPr lang="en-GB" sz="2400" u="sng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might say:                                            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Hapus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happy                                  Da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iawn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very well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Wedi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blino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tired                            Da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iawn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diolch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very well thank-you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rac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angry                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Iawn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fine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Bendigedig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wonderful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Gweddol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fair /so-so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Ofnadwy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awful              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Grêt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diolch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en-GB" sz="24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reat thank-you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ben y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byd</a:t>
            </a:r>
            <a:r>
              <a:rPr lang="en-GB" sz="24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on top of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Wedi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danto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– fed up!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world </a:t>
            </a:r>
          </a:p>
          <a:p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012615" y="1475970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165220" y="161594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843762" y="1739871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Courtesy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705198" y="4743519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1406647" cy="573727"/>
          </a:xfrm>
          <a:prstGeom prst="wedgeEllipseCallout">
            <a:avLst>
              <a:gd name="adj1" fmla="val -48174"/>
              <a:gd name="adj2" fmla="val 64165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26758" y="952958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Diolch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47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32350" y="4663999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1406647" cy="573727"/>
          </a:xfrm>
          <a:prstGeom prst="wedgeEllipseCallout">
            <a:avLst>
              <a:gd name="adj1" fmla="val -48174"/>
              <a:gd name="adj2" fmla="val 64165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26758" y="952958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Diolch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57550" y="2081913"/>
            <a:ext cx="682388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>
              <a:solidFill>
                <a:schemeClr val="bg1"/>
              </a:solidFill>
            </a:endParaRP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Diolch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thanks / thank-you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Diolch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fawr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thank-you very much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Dim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diolch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en-GB" sz="24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thank-you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Croeso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you’re welcome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Plîs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please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gwelwch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dda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please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Esgusodwch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 – excuse me</a:t>
            </a:r>
          </a:p>
          <a:p>
            <a:endParaRPr lang="en-GB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012615" y="1475970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057648" y="15777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94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5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843762" y="1739871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 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23746" y="4671621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2188649" cy="573727"/>
          </a:xfrm>
          <a:prstGeom prst="wedgeEllipseCallout">
            <a:avLst>
              <a:gd name="adj1" fmla="val -48174"/>
              <a:gd name="adj2" fmla="val 64165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26758" y="952958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Beth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sy’n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bod?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89237" y="1604962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Illness</a:t>
            </a:r>
          </a:p>
        </p:txBody>
      </p:sp>
    </p:spTree>
    <p:extLst>
      <p:ext uri="{BB962C8B-B14F-4D97-AF65-F5344CB8AC3E}">
        <p14:creationId xmlns:p14="http://schemas.microsoft.com/office/powerpoint/2010/main" val="15011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843762" y="1739871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03394" y="4644194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2188649" cy="573727"/>
          </a:xfrm>
          <a:prstGeom prst="wedgeEllipseCallout">
            <a:avLst>
              <a:gd name="adj1" fmla="val -48174"/>
              <a:gd name="adj2" fmla="val 64165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26758" y="952958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Beth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sy’n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bod?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57550" y="1637189"/>
            <a:ext cx="682388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Beth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sy’n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bod? – What’s the matter?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Wyt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ti’n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dost? – Are you unwell / ill?</a:t>
            </a:r>
          </a:p>
          <a:p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tost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head ache</a:t>
            </a:r>
          </a:p>
          <a:p>
            <a:r>
              <a:rPr lang="en-GB" sz="24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tost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stomach ache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Clustiau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tost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earache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Annwyd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cold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ffliw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flu</a:t>
            </a:r>
          </a:p>
          <a:p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Dim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ysgol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heddiw</a:t>
            </a:r>
            <a:r>
              <a:rPr lang="en-GB" sz="24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no school today!</a:t>
            </a:r>
          </a:p>
          <a:p>
            <a:endParaRPr lang="en-GB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9119628" y="1215105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263295" y="132229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8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745107" y="1800237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It’s time for..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23747" y="4664997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2350223" cy="573727"/>
          </a:xfrm>
          <a:prstGeom prst="wedgeEllipseCallout">
            <a:avLst>
              <a:gd name="adj1" fmla="val -48174"/>
              <a:gd name="adj2" fmla="val 64165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26758" y="952958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Mae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hi’n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amser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..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35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579" y="837869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59401" y="4657896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3934180" y="687527"/>
            <a:ext cx="2350223" cy="573727"/>
          </a:xfrm>
          <a:prstGeom prst="wedgeEllipseCallout">
            <a:avLst>
              <a:gd name="adj1" fmla="val -46666"/>
              <a:gd name="adj2" fmla="val 93817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173738" y="785812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Mae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hi’n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amser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..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600006" y="1274176"/>
            <a:ext cx="473307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hi’n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amser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…- </a:t>
            </a:r>
            <a:r>
              <a:rPr lang="en-GB" sz="22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 is time for…..</a:t>
            </a:r>
          </a:p>
          <a:p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brecwast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breakfast</a:t>
            </a:r>
            <a:endParaRPr lang="en-GB" sz="22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cinio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lunch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tea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swper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supper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snac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snack</a:t>
            </a:r>
          </a:p>
          <a:p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ysgol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school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gwaith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cartref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homework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golchi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dwylo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wash hands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rwsio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dannedd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clean teeth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stori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darllen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a story / to read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GB" sz="2200" dirty="0" err="1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wely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bed</a:t>
            </a: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012615" y="1475970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151377" y="16167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1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4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82" y="-360105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521054" y="1508252"/>
            <a:ext cx="12923145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Discussing the </a:t>
            </a:r>
          </a:p>
          <a:p>
            <a:r>
              <a:rPr lang="en-GB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weather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23748" y="4638184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2350784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192643" y="1087107"/>
            <a:ext cx="2497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Sut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mae’r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tywydd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44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82" y="-360105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487" y="787510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40716" y="4645237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3919377" y="732333"/>
            <a:ext cx="2350784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965638" y="976877"/>
            <a:ext cx="2497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Sut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mae’r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tywydd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74297" y="1568838"/>
            <a:ext cx="65407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Sut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mae’r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tywydd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– What is the weather like?</a:t>
            </a:r>
          </a:p>
          <a:p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Sut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mae’r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tywydd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heddiw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– What is the weather like today? </a:t>
            </a:r>
          </a:p>
          <a:p>
            <a:endParaRPr lang="en-GB" sz="22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hi’n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…- It is..</a:t>
            </a:r>
          </a:p>
          <a:p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braf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fine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heulog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sunny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oer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cold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wyntog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windy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gymylog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cloudy</a:t>
            </a: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bwrw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glaw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raining</a:t>
            </a:r>
          </a:p>
          <a:p>
            <a:r>
              <a:rPr lang="en-GB" sz="20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bwrw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eira</a:t>
            </a:r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-snowing</a:t>
            </a: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9702339" y="964620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27698" y="107864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08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82" y="-360105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123413" y="1493829"/>
            <a:ext cx="12923145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Dressing for the </a:t>
            </a:r>
          </a:p>
          <a:p>
            <a:r>
              <a:rPr lang="en-GB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weather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705198" y="4743519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3" y="874201"/>
            <a:ext cx="2461825" cy="753121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117980" y="1075087"/>
            <a:ext cx="2497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Gwisgwch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eich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cot!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79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82" y="-360105"/>
            <a:ext cx="11580652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19689" y="4675086"/>
            <a:ext cx="393454" cy="31216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303539" y="1381675"/>
            <a:ext cx="75872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5400" dirty="0" smtClean="0">
              <a:solidFill>
                <a:srgbClr val="00FF00"/>
              </a:solidFill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hi’n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bwrw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glaw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It is raining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hi’n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oer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It is cold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Gwisga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got – Put on your coat (1child)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Gwisgwch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otiau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Put on your coats (2 children+)                        </a:t>
            </a:r>
          </a:p>
          <a:p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hi’n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heulog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It is sunny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hi’n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braf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It is fine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Tynna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got- take off your coat (1 child)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Tynnwch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cotiau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Take off your coats (2 children +)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4" name="Oval Callout 23"/>
          <p:cNvSpPr/>
          <p:nvPr/>
        </p:nvSpPr>
        <p:spPr>
          <a:xfrm>
            <a:off x="4154093" y="874201"/>
            <a:ext cx="2461825" cy="753121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4117980" y="1075087"/>
            <a:ext cx="2497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Gwisgwch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eich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cot!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601183" y="1059580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03494" y="122766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7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822369" y="1618373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Number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51640" y="4649178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2239272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215094" y="1080688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Sawl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un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sy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yma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43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42" y="-502911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48427" y="4649178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2239272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215094" y="1080688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Sawl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un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sy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yma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  <a14:imgEffect>
                      <a14:sharpenSoften amount="5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62824" y="1927877"/>
            <a:ext cx="3869456" cy="397754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8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harpenSoften amount="52000"/>
                    </a14:imgEffect>
                  </a14:imgLayer>
                </a14:imgProps>
              </a:ext>
            </a:extLst>
          </a:blip>
          <a:srcRect l="2640" t="2984" b="4421"/>
          <a:stretch/>
        </p:blipFill>
        <p:spPr>
          <a:xfrm>
            <a:off x="6698864" y="3238368"/>
            <a:ext cx="2930194" cy="1428872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302123" y="1732364"/>
            <a:ext cx="5135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Sawl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un? – How many?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Sawl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yma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– How many are here?</a:t>
            </a:r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689961" y="3216139"/>
            <a:ext cx="2919747" cy="145085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9489299" y="1001545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629058" y="109751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80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5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822369" y="1618373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Colour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23746" y="4664997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2239272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215094" y="1080688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Pa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liw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ydy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hwn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08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11" y="-279681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26703" y="4655022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091134" y="806671"/>
            <a:ext cx="2239272" cy="708283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223566" y="948737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Pa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liw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ydy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hwn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31574" y="1822552"/>
            <a:ext cx="125703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err="1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och</a:t>
            </a:r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2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err="1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elyn</a:t>
            </a:r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2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glas</a:t>
            </a:r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2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err="1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wyrdd</a:t>
            </a:r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2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err="1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</a:t>
            </a:r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porffor</a:t>
            </a:r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175327" y="2064142"/>
            <a:ext cx="1257037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</a:t>
            </a:r>
          </a:p>
          <a:p>
            <a:endParaRPr lang="en-GB" sz="22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gwyn</a:t>
            </a:r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2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brown</a:t>
            </a:r>
          </a:p>
          <a:p>
            <a:endParaRPr lang="en-GB" sz="22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pinc</a:t>
            </a:r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2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llwyd</a:t>
            </a:r>
            <a:endParaRPr lang="en-GB" sz="22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100" dirty="0">
              <a:solidFill>
                <a:schemeClr val="bg1"/>
              </a:solidFill>
            </a:endParaRPr>
          </a:p>
          <a:p>
            <a:endParaRPr lang="en-GB" sz="2100" dirty="0" smtClean="0">
              <a:solidFill>
                <a:schemeClr val="bg1"/>
              </a:solidFill>
            </a:endParaRPr>
          </a:p>
          <a:p>
            <a:endParaRPr lang="en-GB" sz="2100" dirty="0" smtClean="0">
              <a:solidFill>
                <a:schemeClr val="bg1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>
                        <a14:foregroundMark x1="40000" y1="4554" x2="48000" y2="4554"/>
                        <a14:foregroundMark x1="54667" y1="19604" x2="54667" y2="19604"/>
                        <a14:foregroundMark x1="54667" y1="51485" x2="54667" y2="51485"/>
                        <a14:foregroundMark x1="57333" y1="65941" x2="57333" y2="65941"/>
                        <a14:foregroundMark x1="57333" y1="81584" x2="57333" y2="81584"/>
                        <a14:foregroundMark x1="66667" y1="95050" x2="66667" y2="95050"/>
                        <a14:foregroundMark x1="40000" y1="80396" x2="40000" y2="80396"/>
                        <a14:foregroundMark x1="50667" y1="65941" x2="56000" y2="65545"/>
                        <a14:foregroundMark x1="45333" y1="50099" x2="52000" y2="49703"/>
                        <a14:foregroundMark x1="44000" y1="81584" x2="44000" y2="81584"/>
                        <a14:foregroundMark x1="25333" y1="65941" x2="78667" y2="64554"/>
                        <a14:foregroundMark x1="22667" y1="19406" x2="74667" y2="20396"/>
                        <a14:foregroundMark x1="20000" y1="80792" x2="72000" y2="79010"/>
                        <a14:foregroundMark x1="78667" y1="80792" x2="10667" y2="79208"/>
                        <a14:foregroundMark x1="16000" y1="5545" x2="73333" y2="4158"/>
                        <a14:foregroundMark x1="14667" y1="50495" x2="78667" y2="49901"/>
                        <a14:foregroundMark x1="13333" y1="80792" x2="78667" y2="79802"/>
                        <a14:foregroundMark x1="38667" y1="78218" x2="42667" y2="82772"/>
                        <a14:foregroundMark x1="20000" y1="81980" x2="69333" y2="81782"/>
                        <a14:foregroundMark x1="60000" y1="80000" x2="28000" y2="78416"/>
                        <a14:foregroundMark x1="60000" y1="79208" x2="20000" y2="79802"/>
                        <a14:foregroundMark x1="77333" y1="80396" x2="57333" y2="77624"/>
                        <a14:foregroundMark x1="80000" y1="80990" x2="62667" y2="83366"/>
                        <a14:foregroundMark x1="20000" y1="81188" x2="45333" y2="81980"/>
                        <a14:foregroundMark x1="21333" y1="81188" x2="21333" y2="81188"/>
                        <a14:foregroundMark x1="21333" y1="79802" x2="26667" y2="79406"/>
                        <a14:foregroundMark x1="42667" y1="79406" x2="42667" y2="79406"/>
                        <a14:foregroundMark x1="62667" y1="79802" x2="62667" y2="79802"/>
                        <a14:foregroundMark x1="56000" y1="79406" x2="56000" y2="79406"/>
                        <a14:foregroundMark x1="68000" y1="80198" x2="68000" y2="80198"/>
                        <a14:foregroundMark x1="77333" y1="80396" x2="77333" y2="80396"/>
                        <a14:foregroundMark x1="57333" y1="82574" x2="57333" y2="82574"/>
                        <a14:foregroundMark x1="42667" y1="82772" x2="42667" y2="82772"/>
                        <a14:foregroundMark x1="28000" y1="82574" x2="28000" y2="82574"/>
                        <a14:foregroundMark x1="38667" y1="78614" x2="38667" y2="78614"/>
                        <a14:foregroundMark x1="52000" y1="78218" x2="52000" y2="78218"/>
                        <a14:foregroundMark x1="62667" y1="78416" x2="62667" y2="78416"/>
                        <a14:foregroundMark x1="14667" y1="95842" x2="80000" y2="95446"/>
                        <a14:foregroundMark x1="20000" y1="78416" x2="20000" y2="79010"/>
                        <a14:foregroundMark x1="30667" y1="78416" x2="30667" y2="78416"/>
                        <a14:foregroundMark x1="21333" y1="79208" x2="21333" y2="79208"/>
                        <a14:foregroundMark x1="12000" y1="80792" x2="12000" y2="80792"/>
                        <a14:foregroundMark x1="14667" y1="79604" x2="14667" y2="79604"/>
                        <a14:foregroundMark x1="21333" y1="78614" x2="21333" y2="78614"/>
                        <a14:backgroundMark x1="12000" y1="79208" x2="12000" y2="79208"/>
                        <a14:backgroundMark x1="17333" y1="78812" x2="17333" y2="78812"/>
                      </a14:backgroundRemoval>
                    </a14:imgEffect>
                  </a14:imgLayer>
                </a14:imgProps>
              </a:ext>
            </a:extLst>
          </a:blip>
          <a:srcRect l="-1" r="5590" b="12145"/>
          <a:stretch/>
        </p:blipFill>
        <p:spPr>
          <a:xfrm>
            <a:off x="5060366" y="1814313"/>
            <a:ext cx="627858" cy="393400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>
                        <a14:foregroundMark x1="14474" y1="35785" x2="81579" y2="34990"/>
                        <a14:foregroundMark x1="19737" y1="20676" x2="72368" y2="19284"/>
                        <a14:foregroundMark x1="18421" y1="4175" x2="72368" y2="4374"/>
                        <a14:foregroundMark x1="13158" y1="65408" x2="75000" y2="65010"/>
                        <a14:foregroundMark x1="14474" y1="81113" x2="80263" y2="80318"/>
                        <a14:foregroundMark x1="18421" y1="96620" x2="86842" y2="95030"/>
                        <a14:foregroundMark x1="27632" y1="51093" x2="80263" y2="50298"/>
                        <a14:foregroundMark x1="21053" y1="19483" x2="46053" y2="17296"/>
                        <a14:backgroundMark x1="88158" y1="95030" x2="88158" y2="95030"/>
                      </a14:backgroundRemoval>
                    </a14:imgEffect>
                  </a14:imgLayer>
                </a14:imgProps>
              </a:ext>
            </a:extLst>
          </a:blip>
          <a:srcRect r="1635" b="29123"/>
          <a:stretch/>
        </p:blipFill>
        <p:spPr>
          <a:xfrm>
            <a:off x="7375821" y="2136571"/>
            <a:ext cx="644863" cy="307530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198787" y="2938656"/>
            <a:ext cx="27813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liw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ydy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hwn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– What colour is this?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5101236" y="5279234"/>
            <a:ext cx="566510" cy="30807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9489299" y="1001545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590454" y="116962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98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6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3665129" y="1641760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Helping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23747" y="4664999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919595"/>
            <a:ext cx="2045984" cy="632407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414655" y="1065484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Ga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i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helpu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61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43902" y="4640523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2239272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414655" y="1065484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Ga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i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helpu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?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79760" y="2101316"/>
            <a:ext cx="6235301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Beth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sy’n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bod</a:t>
            </a:r>
            <a:r>
              <a:rPr lang="en-GB" sz="2400" i="1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? – 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What’s the matter?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Oes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problem? – Is there a problem?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Popeth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yn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iawn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? – Everything ok?</a:t>
            </a:r>
          </a:p>
          <a:p>
            <a:endParaRPr lang="en-GB" sz="24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Ga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helpu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? – May I help?</a:t>
            </a:r>
          </a:p>
          <a:p>
            <a:endParaRPr lang="en-GB" sz="24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Dyma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ti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– Here you are (one child)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Dyma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chi – Here you are (2 children+)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Croeso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– </a:t>
            </a:r>
            <a:r>
              <a:rPr lang="en-GB" sz="24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Y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ou’re welcome</a:t>
            </a:r>
          </a:p>
          <a:p>
            <a:endParaRPr lang="en-GB" sz="24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endParaRPr lang="en-GB" sz="1600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en-GB" sz="1600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489299" y="1001545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657730" y="1128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20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4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4857186" y="2642522"/>
            <a:ext cx="12923145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Praise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34720" y="4649178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82487" y="852493"/>
            <a:ext cx="1916388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414655" y="1065484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Da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iawn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ti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12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48428" y="4666295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82487" y="852493"/>
            <a:ext cx="1916388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414655" y="1065484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Da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iawn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ti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16707" y="2486443"/>
            <a:ext cx="6235301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Da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iawn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– </a:t>
            </a:r>
            <a:r>
              <a:rPr lang="en-GB" sz="2400" dirty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W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ell done 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Bendigedig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- Wonderful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Ffantastig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- Fantastic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Gwych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- Great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Da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iawn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ti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! – Well done you!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Gwaith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cartref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da – Good homework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Darllen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da – Good reading</a:t>
            </a:r>
          </a:p>
          <a:p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489299" y="1001545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509909" y="116962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63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217157" y="1714414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Handy phrases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705198" y="4743519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976393"/>
            <a:ext cx="2239272" cy="613621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85791" y="1109419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Dim problem!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06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33" y="-427013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657" y="834520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31172" y="4659719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3875788" y="909287"/>
            <a:ext cx="2239272" cy="520795"/>
          </a:xfrm>
          <a:prstGeom prst="wedgeEllipseCallout">
            <a:avLst>
              <a:gd name="adj1" fmla="val -47103"/>
              <a:gd name="adj2" fmla="val 85334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174511" y="989321"/>
            <a:ext cx="225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Dim problem!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436513" y="1842807"/>
            <a:ext cx="6652229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Dim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nawr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– Not now          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Dim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eto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– Not yet                </a:t>
            </a:r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Dim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heddiw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– Not today    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Dim problem – No problem</a:t>
            </a:r>
          </a:p>
          <a:p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Dim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ots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– It doesn’t matter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Popeth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yn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iawn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- Everything is fine</a:t>
            </a:r>
          </a:p>
          <a:p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Yn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ofalus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– Careful / carefully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Yn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dawel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- Quietly</a:t>
            </a:r>
          </a:p>
          <a:p>
            <a:endParaRPr lang="en-GB" sz="2400" dirty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endParaRPr lang="en-GB" sz="2400" dirty="0" smtClean="0">
              <a:solidFill>
                <a:srgbClr val="B7F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endParaRPr lang="en-GB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204605" y="943679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357453" y="107679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88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" y="-382408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822369" y="1775179"/>
            <a:ext cx="12923145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Instructions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705198" y="4743519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50761"/>
            <a:ext cx="2239272" cy="817984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85791" y="980687"/>
            <a:ext cx="2255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Siaradwch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yn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 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Gymraeg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2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899" y="-243779"/>
            <a:ext cx="12281210" cy="710177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2834">
            <a:off x="14833" y="3748027"/>
            <a:ext cx="1460549" cy="131820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8032" y1="74257" x2="93173" y2="74257"/>
                        <a14:foregroundMark x1="6827" y1="4950" x2="6426" y2="75743"/>
                        <a14:foregroundMark x1="4418" y1="7921" x2="94378" y2="6931"/>
                        <a14:foregroundMark x1="92369" y1="4950" x2="92369" y2="4950"/>
                        <a14:foregroundMark x1="94779" y1="73267" x2="94378" y2="747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14" y="-293470"/>
            <a:ext cx="11522926" cy="8990799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81734">
            <a:off x="-106555" y="2247213"/>
            <a:ext cx="1460549" cy="13182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62269">
            <a:off x="530412" y="5149048"/>
            <a:ext cx="1460549" cy="13182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102">
            <a:off x="1682714" y="5707449"/>
            <a:ext cx="1460549" cy="13182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8096">
            <a:off x="9171138" y="5578652"/>
            <a:ext cx="1460549" cy="13182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7521">
            <a:off x="4571849" y="5771765"/>
            <a:ext cx="1460549" cy="13182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7414">
            <a:off x="3145514" y="5772053"/>
            <a:ext cx="1460549" cy="13182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1146">
            <a:off x="7643528" y="5704452"/>
            <a:ext cx="1460549" cy="13182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489">
            <a:off x="6133357" y="5747694"/>
            <a:ext cx="1460549" cy="1318207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2448974" y="2602884"/>
            <a:ext cx="8441809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40" y="896430"/>
            <a:ext cx="2353566" cy="18672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552" l="0" r="100000">
                        <a14:foregroundMark x1="50885" y1="44395" x2="50000" y2="32287"/>
                        <a14:foregroundMark x1="47788" y1="42152" x2="47788" y2="34081"/>
                        <a14:foregroundMark x1="58407" y1="94170" x2="40265" y2="932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315" y="195189"/>
            <a:ext cx="2345776" cy="231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58216" y1="93671" x2="95305" y2="91139"/>
                        <a14:foregroundMark x1="33333" y1="88608" x2="5164" y2="87764"/>
                        <a14:foregroundMark x1="75117" y1="13502" x2="71831" y2="4641"/>
                        <a14:backgroundMark x1="75117" y1="16456" x2="71831" y2="6329"/>
                        <a14:backgroundMark x1="77934" y1="16456" x2="75587" y2="4641"/>
                        <a14:backgroundMark x1="76526" y1="21519" x2="71831" y2="1688"/>
                        <a14:backgroundMark x1="79343" y1="27848" x2="70423" y2="2532"/>
                        <a14:backgroundMark x1="76526" y1="18143" x2="75117" y2="5907"/>
                        <a14:backgroundMark x1="96244" y1="91561" x2="90610" y2="92827"/>
                        <a14:backgroundMark x1="95775" y1="89451" x2="88732" y2="92827"/>
                        <a14:backgroundMark x1="95775" y1="91561" x2="94836" y2="90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48" y="4626082"/>
            <a:ext cx="2086569" cy="232167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74" y="297594"/>
            <a:ext cx="370081" cy="22204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865">
            <a:off x="10641586" y="4663998"/>
            <a:ext cx="393454" cy="312160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4154094" y="864334"/>
            <a:ext cx="2386191" cy="719139"/>
          </a:xfrm>
          <a:prstGeom prst="wedgeEllipseCallout">
            <a:avLst>
              <a:gd name="adj1" fmla="val -49759"/>
              <a:gd name="adj2" fmla="val 52503"/>
            </a:avLst>
          </a:prstGeom>
          <a:solidFill>
            <a:srgbClr val="C1F248"/>
          </a:solidFill>
          <a:ln w="381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737981" y="2614725"/>
            <a:ext cx="7863794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       </a:t>
            </a:r>
            <a:r>
              <a:rPr lang="en-GB" sz="2800" u="sng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One child </a:t>
            </a:r>
            <a:r>
              <a:rPr lang="en-GB" sz="28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                                </a:t>
            </a:r>
            <a:r>
              <a:rPr lang="en-GB" sz="2800" u="sng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 children +</a:t>
            </a:r>
          </a:p>
          <a:p>
            <a:r>
              <a:rPr lang="en-GB" sz="28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Gwranda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Listen         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Gwrandewch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Listen 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Stopia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Stop                 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Stopiwch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Stop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Dere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’ma – Come here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Dewch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yma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Come here</a:t>
            </a:r>
          </a:p>
          <a:p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Cofia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Remember                        </a:t>
            </a:r>
            <a:r>
              <a:rPr lang="en-GB" sz="2400" dirty="0" err="1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Cofiwch</a:t>
            </a:r>
            <a:r>
              <a:rPr lang="en-GB" sz="2400" dirty="0" smtClean="0">
                <a:solidFill>
                  <a:srgbClr val="B7F0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Remember </a:t>
            </a:r>
          </a:p>
          <a:p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43222" y="900737"/>
            <a:ext cx="2255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Siaradwch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yn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   </a:t>
            </a:r>
            <a:r>
              <a:rPr lang="en-GB" i="1" dirty="0" err="1" smtClean="0">
                <a:solidFill>
                  <a:srgbClr val="006600"/>
                </a:solidFill>
                <a:latin typeface="Eras Bold ITC" panose="020B0907030504020204" pitchFamily="34" charset="0"/>
              </a:rPr>
              <a:t>Gymraeg</a:t>
            </a:r>
            <a:r>
              <a:rPr lang="en-GB" i="1" dirty="0" smtClean="0">
                <a:solidFill>
                  <a:srgbClr val="006600"/>
                </a:solidFill>
                <a:latin typeface="Eras Bold ITC" panose="020B0907030504020204" pitchFamily="34" charset="0"/>
              </a:rPr>
              <a:t>!</a:t>
            </a:r>
            <a:endParaRPr lang="en-GB" i="1" dirty="0">
              <a:solidFill>
                <a:srgbClr val="006600"/>
              </a:solidFill>
              <a:latin typeface="Eras Bold ITC" panose="020B0907030504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646815" y="1181779"/>
            <a:ext cx="689674" cy="730577"/>
          </a:xfrm>
          <a:prstGeom prst="rect">
            <a:avLst/>
          </a:prstGeom>
          <a:solidFill>
            <a:srgbClr val="B7F028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774185" y="13262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407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886</Words>
  <Application>Microsoft Office PowerPoint</Application>
  <PresentationFormat>Widescreen</PresentationFormat>
  <Paragraphs>229</Paragraphs>
  <Slides>27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Comic Sans MS</vt:lpstr>
      <vt:lpstr>Eras Bold ITC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NPTCBC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Cymraeg i Rieni</dc:title>
  <dc:creator>Peterson, Bethan</dc:creator>
  <cp:lastModifiedBy>Bethan Peterson</cp:lastModifiedBy>
  <cp:revision>57</cp:revision>
  <dcterms:created xsi:type="dcterms:W3CDTF">2021-03-15T10:37:48Z</dcterms:created>
  <dcterms:modified xsi:type="dcterms:W3CDTF">2023-02-03T13:41:24Z</dcterms:modified>
  <cp:contentStatus/>
</cp:coreProperties>
</file>